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2" r:id="rId2"/>
    <p:sldId id="387" r:id="rId3"/>
    <p:sldId id="383" r:id="rId4"/>
    <p:sldId id="259" r:id="rId5"/>
    <p:sldId id="264" r:id="rId6"/>
    <p:sldId id="386" r:id="rId7"/>
    <p:sldId id="384" r:id="rId8"/>
    <p:sldId id="385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howGuides="1">
      <p:cViewPr varScale="1">
        <p:scale>
          <a:sx n="113" d="100"/>
          <a:sy n="113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564E88-A666-4095-808E-E66E33EBA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DD627D-96C8-4B12-8C3E-3859C64B8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6C9FFA-8965-42AA-8867-587B1F8B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AE103B-63D3-4E6C-A44B-12CE56E2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A205B5-6D45-4930-A69B-1AC77EA2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91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BEFAE-C2CE-4BD0-9832-1004EE02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ACD024-0790-46EE-8E7C-D9782BF99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FF120-ECBA-4E91-BD80-D75756F5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827199-559D-4D4A-9140-66D0A358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BFF401-F82A-4346-B3DA-52145B11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2D84EB9-6F63-4FC1-9910-CB32C51814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4B2602-28A9-4520-B0E6-80EB500E8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EA8D8A-3B67-4504-BF39-63B0134A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4D1CB6-33FA-4618-BE9D-8C35E9F00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D91166-993D-4FF5-93FD-A974FF07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438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uveau imge et t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3AB1FE-B52B-4D1E-83D7-A53B5BFED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8F502-45BE-467E-9D38-39EF390E7636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F305887-98E8-4073-BC89-9834A0857D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88913"/>
            <a:ext cx="11522075" cy="107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0DB491A8-8F39-4E8A-9314-92AB86B6A6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3" y="1268413"/>
            <a:ext cx="11522075" cy="432117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E592C7C-9F04-479A-9323-E8B8FD534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5589588"/>
            <a:ext cx="11522075" cy="719137"/>
          </a:xfrm>
          <a:prstGeom prst="rect">
            <a:avLst/>
          </a:prstGeom>
        </p:spPr>
        <p:txBody>
          <a:bodyPr anchor="ctr" anchorCtr="1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159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EBB09-0FB1-4CA8-A681-AC684CCB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CE2BA0-0D81-4980-AA17-2B8EC325B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2555C9-1D4E-4B46-9DFB-2EA5630D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A54D96-D7F6-4823-900A-5B51CD90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CDDB01-2721-41A0-A55C-95FBE41B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12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B26B5F-E3D1-447E-9E60-6BEF1982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3EBACF-FD10-4C83-9486-3A7622300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4095D4-2CC9-4D54-9C45-EAB05840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BFF56F-22D8-4463-95C0-7C2567DC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1342FE-E925-4D22-952E-6037DCA5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93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99D28-53D4-424B-9B27-C68BD4D2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BB61C-376B-4881-83B3-D77AAD3D9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7D2CE2-8781-49D3-BD61-089DB549D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76FBAC-0572-49FF-BE88-694F066F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3A1AC9-8516-4BDA-ACCA-1B8ECB58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E60A6A-F9C0-4C45-A009-B92CF38C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53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B5FE4-7E85-4D06-9348-5E2B7913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B33270-4594-4031-B2E4-8A72D866A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C1AF5A-AE32-4A05-9924-DF41A78FE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D2BB18-CDF8-4261-A331-D6DD02F64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E5119-7E35-4672-8E07-42E888229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E6A8A00-53D2-4B22-976E-E00545FD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B24BDB-6349-4DEE-BC08-4AE00AAE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880C10-A014-475D-945D-B8D47341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07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40666-EFDE-4807-9A23-634E8FEF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574E77D-7466-40C3-9E5F-D1E88AAE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000206-FD2B-4BAF-9181-64B3A9A2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5E2C5-3D3C-40C5-97B3-670B294E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8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FED987F-15AE-4F00-A321-CAF82506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BAF07A-2A6A-4BF9-9969-59421301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8B16C2-0D65-4A02-8E1E-01B17F3A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943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05DC9-4AC3-473C-BE40-96CE8754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EC43A1-B7C5-4324-A419-4BEAEC00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29A54B-353D-488E-91D3-B1FD92A1F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6882EA-954E-46A1-9DB9-BE7678CC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2CD3D2-0866-4F4C-9734-FE85F259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AE9CB8-8638-4D11-BFB1-42C15A0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26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FBD0C2-A2E7-4168-A5CA-39E7D0A06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44BA8A1-701A-4BD2-9201-25D9C45E9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E867E1-2785-45CD-B2D0-6C7F64DE9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4BA5AB-CA89-4E22-8B6B-5EA77B2A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65EAB9-0D07-4E6A-9937-4C26CA0D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8FFFAF-9E38-4C7E-A33F-13D6E5BF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49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108FDE-4ABA-4940-A5B0-06709BE3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68C255-909A-414E-A196-53B08D584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54275D-1A99-4629-AA18-4E49CB9CD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A65507-86F3-43DF-A733-1A28A915E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97CC4E-F364-446B-B5CA-D6DD1F9C6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46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emf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jpe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D7A5B522-D000-44FD-B017-13F156892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8F502-45BE-467E-9D38-39EF390E7636}" type="slidenum">
              <a:rPr lang="fr-FR" smtClean="0"/>
              <a:pPr/>
              <a:t>1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D8CA0FB-0FE5-46A9-8BBD-FCF5B8E4286B}"/>
              </a:ext>
            </a:extLst>
          </p:cNvPr>
          <p:cNvGrpSpPr/>
          <p:nvPr/>
        </p:nvGrpSpPr>
        <p:grpSpPr>
          <a:xfrm>
            <a:off x="551384" y="674710"/>
            <a:ext cx="9138126" cy="5406246"/>
            <a:chOff x="551384" y="674710"/>
            <a:chExt cx="9138126" cy="540624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DA42DC5-1FEB-454E-AF30-0E72A3EF7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51" r="6777"/>
            <a:stretch/>
          </p:blipFill>
          <p:spPr>
            <a:xfrm>
              <a:off x="551384" y="1196752"/>
              <a:ext cx="9138126" cy="4884204"/>
            </a:xfrm>
            <a:prstGeom prst="rect">
              <a:avLst/>
            </a:prstGeom>
          </p:spPr>
        </p:pic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AA3AEE56-341A-4433-9E84-B3F39A469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9617" y="1062488"/>
              <a:ext cx="72007" cy="4513073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2B87DEB3-F346-41D4-B7F5-A1049E193722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1062488"/>
              <a:ext cx="0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41C4749-71C4-424F-9F1D-7E98408DEB69}"/>
                </a:ext>
              </a:extLst>
            </p:cNvPr>
            <p:cNvSpPr txBox="1"/>
            <p:nvPr/>
          </p:nvSpPr>
          <p:spPr>
            <a:xfrm>
              <a:off x="1437023" y="674710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Latence</a:t>
              </a:r>
              <a:endParaRPr lang="en-US" sz="16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1EBC57BF-0BA0-408D-B68B-3AE1C5D44DD5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1062488"/>
              <a:ext cx="936104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2882A780-4AC7-4D15-9B79-89EC98AF0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5026" y="1098303"/>
              <a:ext cx="1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BFEAE7FA-8347-44B9-80FC-42BDC3815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026" y="1062488"/>
              <a:ext cx="3136998" cy="10568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D9C8B0B8-41D3-4885-A08F-20ACA9140894}"/>
                </a:ext>
              </a:extLst>
            </p:cNvPr>
            <p:cNvCxnSpPr>
              <a:cxnSpLocks/>
            </p:cNvCxnSpPr>
            <p:nvPr/>
          </p:nvCxnSpPr>
          <p:spPr>
            <a:xfrm>
              <a:off x="6312024" y="1062488"/>
              <a:ext cx="0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55FDE1D-BC42-4967-835E-059E02946952}"/>
                </a:ext>
              </a:extLst>
            </p:cNvPr>
            <p:cNvSpPr txBox="1"/>
            <p:nvPr/>
          </p:nvSpPr>
          <p:spPr>
            <a:xfrm>
              <a:off x="3719736" y="674710"/>
              <a:ext cx="2160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EM5_95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18F0F82B-2BA4-4A48-BA38-840ADA5DF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4539" y="1196752"/>
              <a:ext cx="2065513" cy="4752528"/>
            </a:xfrm>
            <a:prstGeom prst="line">
              <a:avLst/>
            </a:prstGeom>
            <a:ln w="28575">
              <a:solidFill>
                <a:srgbClr val="1AEE2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94101FF-0062-43A7-8929-CAD0C6A04DC0}"/>
                </a:ext>
              </a:extLst>
            </p:cNvPr>
            <p:cNvSpPr txBox="1"/>
            <p:nvPr/>
          </p:nvSpPr>
          <p:spPr>
            <a:xfrm>
              <a:off x="4589821" y="3232457"/>
              <a:ext cx="17222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PenteEmerg</a:t>
              </a:r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proportionnel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à la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pente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de la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tangente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au point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d’inflexion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6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0659F28-39C9-4D28-8E2E-1B12206EEE07}"/>
                </a:ext>
              </a:extLst>
            </p:cNvPr>
            <p:cNvSpPr txBox="1"/>
            <p:nvPr/>
          </p:nvSpPr>
          <p:spPr>
            <a:xfrm>
              <a:off x="1985736" y="2980470"/>
              <a:ext cx="8640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EM50</a:t>
              </a:r>
            </a:p>
          </p:txBody>
        </p: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962136F0-3927-4315-B3B5-AA6544CC9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6689" y="3319024"/>
              <a:ext cx="1" cy="2128874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26C08869-8A60-44AE-94E0-F0081C15A8C2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753353" y="1484784"/>
              <a:ext cx="0" cy="504354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5CC8054-9B4B-43DC-8495-B9D0A9367BF8}"/>
                </a:ext>
              </a:extLst>
            </p:cNvPr>
            <p:cNvSpPr txBox="1"/>
            <p:nvPr/>
          </p:nvSpPr>
          <p:spPr>
            <a:xfrm>
              <a:off x="7853199" y="1989138"/>
              <a:ext cx="1800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EmergMax</a:t>
              </a:r>
              <a:endParaRPr lang="en-US" sz="16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CE00F5A0-21E9-43F4-8449-3A84869736C3}"/>
                </a:ext>
              </a:extLst>
            </p:cNvPr>
            <p:cNvSpPr/>
            <p:nvPr/>
          </p:nvSpPr>
          <p:spPr>
            <a:xfrm>
              <a:off x="4023596" y="3232458"/>
              <a:ext cx="179924" cy="151032"/>
            </a:xfrm>
            <a:prstGeom prst="ellipse">
              <a:avLst/>
            </a:prstGeom>
            <a:solidFill>
              <a:srgbClr val="1AEE24"/>
            </a:solidFill>
            <a:ln>
              <a:solidFill>
                <a:srgbClr val="1AEE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5F8658F-C046-4683-AF39-A2AB218FC396}"/>
              </a:ext>
            </a:extLst>
          </p:cNvPr>
          <p:cNvCxnSpPr>
            <a:cxnSpLocks/>
            <a:stCxn id="37" idx="1"/>
            <a:endCxn id="35" idx="5"/>
          </p:cNvCxnSpPr>
          <p:nvPr/>
        </p:nvCxnSpPr>
        <p:spPr>
          <a:xfrm flipH="1" flipV="1">
            <a:off x="4177171" y="3361372"/>
            <a:ext cx="412650" cy="53280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FEAE7FA-8347-44B9-80FC-42BDC3815772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772533" y="3307974"/>
            <a:ext cx="2251063" cy="1082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6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0018DF-7037-45B0-894A-A78F5DF330D4}"/>
              </a:ext>
            </a:extLst>
          </p:cNvPr>
          <p:cNvSpPr/>
          <p:nvPr/>
        </p:nvSpPr>
        <p:spPr>
          <a:xfrm>
            <a:off x="407368" y="188640"/>
            <a:ext cx="9433048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D7A5B522-D000-44FD-B017-13F156892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8F502-45BE-467E-9D38-39EF390E7636}" type="slidenum">
              <a:rPr lang="fr-FR" smtClean="0"/>
              <a:pPr/>
              <a:t>2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D8CA0FB-0FE5-46A9-8BBD-FCF5B8E4286B}"/>
              </a:ext>
            </a:extLst>
          </p:cNvPr>
          <p:cNvGrpSpPr/>
          <p:nvPr/>
        </p:nvGrpSpPr>
        <p:grpSpPr>
          <a:xfrm>
            <a:off x="983430" y="404664"/>
            <a:ext cx="8706079" cy="5274570"/>
            <a:chOff x="983430" y="674710"/>
            <a:chExt cx="8706079" cy="527457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DA42DC5-1FEB-454E-AF30-0E72A3EF7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8" r="6777" b="8332"/>
            <a:stretch/>
          </p:blipFill>
          <p:spPr>
            <a:xfrm>
              <a:off x="983430" y="1196752"/>
              <a:ext cx="8706079" cy="4477258"/>
            </a:xfrm>
            <a:prstGeom prst="rect">
              <a:avLst/>
            </a:prstGeom>
          </p:spPr>
        </p:pic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AA3AEE56-341A-4433-9E84-B3F39A469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9617" y="1062488"/>
              <a:ext cx="72007" cy="4513073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2B87DEB3-F346-41D4-B7F5-A1049E193722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1062488"/>
              <a:ext cx="0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41C4749-71C4-424F-9F1D-7E98408DEB69}"/>
                </a:ext>
              </a:extLst>
            </p:cNvPr>
            <p:cNvSpPr txBox="1"/>
            <p:nvPr/>
          </p:nvSpPr>
          <p:spPr>
            <a:xfrm>
              <a:off x="1437023" y="674710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Latency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1EBC57BF-0BA0-408D-B68B-3AE1C5D44DD5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1062488"/>
              <a:ext cx="936104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2882A780-4AC7-4D15-9B79-89EC98AF0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5026" y="1098303"/>
              <a:ext cx="1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BFEAE7FA-8347-44B9-80FC-42BDC3815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026" y="1062488"/>
              <a:ext cx="3136998" cy="10568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D9C8B0B8-41D3-4885-A08F-20ACA9140894}"/>
                </a:ext>
              </a:extLst>
            </p:cNvPr>
            <p:cNvCxnSpPr>
              <a:cxnSpLocks/>
            </p:cNvCxnSpPr>
            <p:nvPr/>
          </p:nvCxnSpPr>
          <p:spPr>
            <a:xfrm>
              <a:off x="6312024" y="1062488"/>
              <a:ext cx="0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55FDE1D-BC42-4967-835E-059E02946952}"/>
                </a:ext>
              </a:extLst>
            </p:cNvPr>
            <p:cNvSpPr txBox="1"/>
            <p:nvPr/>
          </p:nvSpPr>
          <p:spPr>
            <a:xfrm>
              <a:off x="3719736" y="674710"/>
              <a:ext cx="2160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Emergence duration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18F0F82B-2BA4-4A48-BA38-840ADA5DF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4539" y="1196752"/>
              <a:ext cx="2065513" cy="4752528"/>
            </a:xfrm>
            <a:prstGeom prst="line">
              <a:avLst/>
            </a:prstGeom>
            <a:ln w="28575">
              <a:solidFill>
                <a:srgbClr val="1AEE2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94101FF-0062-43A7-8929-CAD0C6A04DC0}"/>
                </a:ext>
              </a:extLst>
            </p:cNvPr>
            <p:cNvSpPr txBox="1"/>
            <p:nvPr/>
          </p:nvSpPr>
          <p:spPr>
            <a:xfrm>
              <a:off x="4589821" y="3232457"/>
              <a:ext cx="172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Emergence slope 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0659F28-39C9-4D28-8E2E-1B12206EEE07}"/>
                </a:ext>
              </a:extLst>
            </p:cNvPr>
            <p:cNvSpPr txBox="1"/>
            <p:nvPr/>
          </p:nvSpPr>
          <p:spPr>
            <a:xfrm>
              <a:off x="1808938" y="3026409"/>
              <a:ext cx="22877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to 50% of maximum emergence</a:t>
              </a:r>
            </a:p>
          </p:txBody>
        </p: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962136F0-3927-4315-B3B5-AA6544CC9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6689" y="3319024"/>
              <a:ext cx="1" cy="2128874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26C08869-8A60-44AE-94E0-F0081C15A8C2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753353" y="1484784"/>
              <a:ext cx="0" cy="504354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5CC8054-9B4B-43DC-8495-B9D0A9367BF8}"/>
                </a:ext>
              </a:extLst>
            </p:cNvPr>
            <p:cNvSpPr txBox="1"/>
            <p:nvPr/>
          </p:nvSpPr>
          <p:spPr>
            <a:xfrm>
              <a:off x="7853199" y="1989138"/>
              <a:ext cx="1800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Maximum emergence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CE00F5A0-21E9-43F4-8449-3A84869736C3}"/>
                </a:ext>
              </a:extLst>
            </p:cNvPr>
            <p:cNvSpPr/>
            <p:nvPr/>
          </p:nvSpPr>
          <p:spPr>
            <a:xfrm>
              <a:off x="4023596" y="3232458"/>
              <a:ext cx="179924" cy="151032"/>
            </a:xfrm>
            <a:prstGeom prst="ellipse">
              <a:avLst/>
            </a:prstGeom>
            <a:solidFill>
              <a:srgbClr val="1AEE24"/>
            </a:solidFill>
            <a:ln>
              <a:solidFill>
                <a:srgbClr val="1AEE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5F8658F-C046-4683-AF39-A2AB218FC396}"/>
              </a:ext>
            </a:extLst>
          </p:cNvPr>
          <p:cNvCxnSpPr>
            <a:cxnSpLocks/>
            <a:stCxn id="37" idx="1"/>
            <a:endCxn id="35" idx="5"/>
          </p:cNvCxnSpPr>
          <p:nvPr/>
        </p:nvCxnSpPr>
        <p:spPr>
          <a:xfrm flipH="1" flipV="1">
            <a:off x="4177171" y="3091326"/>
            <a:ext cx="412650" cy="1634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FEAE7FA-8347-44B9-80FC-42BDC3815772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772533" y="3037928"/>
            <a:ext cx="2251063" cy="1082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27CE32DE-17D6-41D6-9DFD-3C5A5651BBC2}"/>
              </a:ext>
            </a:extLst>
          </p:cNvPr>
          <p:cNvSpPr txBox="1"/>
          <p:nvPr/>
        </p:nvSpPr>
        <p:spPr>
          <a:xfrm>
            <a:off x="4203520" y="5445224"/>
            <a:ext cx="347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DAP (</a:t>
            </a:r>
            <a:r>
              <a:rPr lang="fr-FR" sz="2400" dirty="0" err="1"/>
              <a:t>days</a:t>
            </a:r>
            <a:r>
              <a:rPr lang="fr-FR" sz="2400" dirty="0"/>
              <a:t> </a:t>
            </a:r>
            <a:r>
              <a:rPr lang="fr-FR" sz="2400" dirty="0" err="1"/>
              <a:t>after</a:t>
            </a:r>
            <a:r>
              <a:rPr lang="fr-FR" sz="2400" dirty="0"/>
              <a:t> </a:t>
            </a:r>
            <a:r>
              <a:rPr lang="fr-FR" sz="2400" dirty="0" err="1"/>
              <a:t>planting</a:t>
            </a:r>
            <a:r>
              <a:rPr lang="fr-FR" sz="2400" dirty="0"/>
              <a:t>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183D71-5B1E-4039-B7E9-7DA12FA19981}"/>
              </a:ext>
            </a:extLst>
          </p:cNvPr>
          <p:cNvSpPr txBox="1"/>
          <p:nvPr/>
        </p:nvSpPr>
        <p:spPr>
          <a:xfrm rot="16200000">
            <a:off x="-967215" y="2525531"/>
            <a:ext cx="347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Rate of </a:t>
            </a:r>
            <a:r>
              <a:rPr lang="fr-FR" sz="2400" dirty="0" err="1"/>
              <a:t>emergence</a:t>
            </a:r>
            <a:r>
              <a:rPr lang="fr-FR" sz="2400" dirty="0"/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217555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1464" y="404664"/>
            <a:ext cx="9138696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1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92FD70-091D-4AFD-85E2-FF2EFCF3610F}"/>
              </a:ext>
            </a:extLst>
          </p:cNvPr>
          <p:cNvSpPr/>
          <p:nvPr/>
        </p:nvSpPr>
        <p:spPr>
          <a:xfrm>
            <a:off x="1631504" y="548680"/>
            <a:ext cx="7200799" cy="5563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2874627" y="1970544"/>
            <a:ext cx="4536506" cy="13012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 rotWithShape="1">
          <a:blip r:embed="rId2"/>
          <a:srcRect l="69946" t="126" r="51" b="19550"/>
          <a:stretch/>
        </p:blipFill>
        <p:spPr>
          <a:xfrm>
            <a:off x="2977668" y="2447044"/>
            <a:ext cx="1180050" cy="710818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DDAF9E7D-F261-42C5-86C3-0C49BFA4E2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6" y="2735930"/>
            <a:ext cx="632677" cy="4213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74629" y="627100"/>
            <a:ext cx="4536505" cy="130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/>
          <p:cNvSpPr/>
          <p:nvPr/>
        </p:nvSpPr>
        <p:spPr>
          <a:xfrm>
            <a:off x="4082158" y="1160905"/>
            <a:ext cx="950118" cy="70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725CF185-D23E-46BF-AC20-1EA240D0D2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12" t="32369"/>
          <a:stretch/>
        </p:blipFill>
        <p:spPr>
          <a:xfrm>
            <a:off x="2948954" y="1160050"/>
            <a:ext cx="992593" cy="703022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72C9D89D-9878-4575-AF2D-6998DB8696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3134" y="1166216"/>
            <a:ext cx="937364" cy="70302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B53D394-E254-4EF7-9890-77D328BECB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61" y="1164577"/>
            <a:ext cx="938943" cy="70420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3F43681C-981C-48D8-B7EA-055F5201BD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70" y="1172452"/>
            <a:ext cx="1040340" cy="692902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DDBDC4C-966D-4721-AA2C-6948D33A606B}"/>
              </a:ext>
            </a:extLst>
          </p:cNvPr>
          <p:cNvSpPr txBox="1"/>
          <p:nvPr/>
        </p:nvSpPr>
        <p:spPr>
          <a:xfrm>
            <a:off x="5811954" y="1981146"/>
            <a:ext cx="15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fr-FR" sz="900" dirty="0" err="1"/>
              <a:t>Random</a:t>
            </a:r>
            <a:r>
              <a:rPr lang="fr-FR" sz="900" dirty="0"/>
              <a:t> </a:t>
            </a:r>
            <a:r>
              <a:rPr lang="fr-FR" sz="900" dirty="0" err="1"/>
              <a:t>forest</a:t>
            </a:r>
            <a:r>
              <a:rPr lang="fr-FR" sz="900" dirty="0"/>
              <a:t> </a:t>
            </a:r>
            <a:r>
              <a:rPr lang="fr-FR" sz="900" dirty="0" err="1"/>
              <a:t>calissification</a:t>
            </a:r>
            <a:r>
              <a:rPr lang="fr-FR" sz="900" dirty="0"/>
              <a:t> model calibration</a:t>
            </a:r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095A2EF6-E8A4-4C27-9F68-CB9AF9392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04605" y="2446451"/>
            <a:ext cx="376049" cy="270031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F125A142-1A32-4C02-BC4E-3588A149D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03082" y="2842779"/>
            <a:ext cx="376049" cy="270031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2037E646-A7ED-4238-8A6C-690222577AF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5" t="11253" r="29993" b="62015"/>
          <a:stretch/>
        </p:blipFill>
        <p:spPr>
          <a:xfrm>
            <a:off x="6343436" y="2394841"/>
            <a:ext cx="360001" cy="360839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D09E891C-76E7-4FC1-9FE6-E6827F7F73D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4" t="65406" r="-26" b="7952"/>
          <a:stretch/>
        </p:blipFill>
        <p:spPr>
          <a:xfrm>
            <a:off x="6347342" y="2797686"/>
            <a:ext cx="359999" cy="359628"/>
          </a:xfrm>
          <a:prstGeom prst="rect">
            <a:avLst/>
          </a:prstGeom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AF7B3B93-0EC1-4A8A-BBB3-34DD119F50C5}"/>
              </a:ext>
            </a:extLst>
          </p:cNvPr>
          <p:cNvSpPr txBox="1"/>
          <p:nvPr/>
        </p:nvSpPr>
        <p:spPr>
          <a:xfrm>
            <a:off x="3914297" y="745604"/>
            <a:ext cx="12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fr-FR" sz="900" dirty="0"/>
              <a:t>Frame </a:t>
            </a:r>
            <a:r>
              <a:rPr lang="fr-FR" sz="900" dirty="0" err="1"/>
              <a:t>detection</a:t>
            </a:r>
            <a:r>
              <a:rPr lang="fr-FR" sz="900" dirty="0"/>
              <a:t> and </a:t>
            </a:r>
            <a:r>
              <a:rPr lang="fr-FR" sz="900" dirty="0" err="1"/>
              <a:t>convex</a:t>
            </a:r>
            <a:r>
              <a:rPr lang="fr-FR" sz="900" dirty="0"/>
              <a:t> </a:t>
            </a:r>
            <a:r>
              <a:rPr lang="fr-FR" sz="900" dirty="0" err="1"/>
              <a:t>hull</a:t>
            </a:r>
            <a:endParaRPr lang="fr-FR" sz="900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87C8FEB-116A-4528-B60D-0358ACA86033}"/>
              </a:ext>
            </a:extLst>
          </p:cNvPr>
          <p:cNvSpPr txBox="1"/>
          <p:nvPr/>
        </p:nvSpPr>
        <p:spPr>
          <a:xfrm>
            <a:off x="5112808" y="705062"/>
            <a:ext cx="10826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fr-FR" sz="900" dirty="0" err="1"/>
              <a:t>Determination</a:t>
            </a:r>
            <a:r>
              <a:rPr lang="fr-FR" sz="900" dirty="0"/>
              <a:t> of the transformation matrix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BF83A28-A8A5-4BF8-A5B4-28EA25A0E710}"/>
              </a:ext>
            </a:extLst>
          </p:cNvPr>
          <p:cNvSpPr txBox="1"/>
          <p:nvPr/>
        </p:nvSpPr>
        <p:spPr>
          <a:xfrm>
            <a:off x="6318455" y="714316"/>
            <a:ext cx="9145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fr-FR" sz="900" dirty="0"/>
              <a:t>Image </a:t>
            </a:r>
            <a:r>
              <a:rPr lang="fr-FR" sz="900" dirty="0" err="1"/>
              <a:t>geometry</a:t>
            </a:r>
            <a:r>
              <a:rPr lang="fr-FR" sz="900" dirty="0"/>
              <a:t> correction</a:t>
            </a:r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E51AE2A0-087D-4610-B395-CCE2719A6295}"/>
              </a:ext>
            </a:extLst>
          </p:cNvPr>
          <p:cNvCxnSpPr>
            <a:stCxn id="49" idx="3"/>
          </p:cNvCxnSpPr>
          <p:nvPr/>
        </p:nvCxnSpPr>
        <p:spPr>
          <a:xfrm flipV="1">
            <a:off x="3941547" y="1511562"/>
            <a:ext cx="152447" cy="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8AB82385-20D5-4EDB-B792-08F58675E1B0}"/>
              </a:ext>
            </a:extLst>
          </p:cNvPr>
          <p:cNvCxnSpPr>
            <a:endCxn id="53" idx="1"/>
          </p:cNvCxnSpPr>
          <p:nvPr/>
        </p:nvCxnSpPr>
        <p:spPr>
          <a:xfrm flipV="1">
            <a:off x="6147215" y="1518903"/>
            <a:ext cx="146855" cy="103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 rot="16200000">
            <a:off x="2019742" y="1023805"/>
            <a:ext cx="1301239" cy="5078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1. PRETRAITEMENT</a:t>
            </a:r>
          </a:p>
          <a:p>
            <a:pPr algn="ctr"/>
            <a:r>
              <a:rPr lang="en-US" sz="825" dirty="0"/>
              <a:t>Correction of geometry         </a:t>
            </a:r>
          </a:p>
          <a:p>
            <a:pPr algn="ctr"/>
            <a:endParaRPr lang="en-US" sz="825" dirty="0"/>
          </a:p>
        </p:txBody>
      </p:sp>
      <p:sp>
        <p:nvSpPr>
          <p:cNvPr id="8" name="ZoneTexte 7"/>
          <p:cNvSpPr txBox="1"/>
          <p:nvPr/>
        </p:nvSpPr>
        <p:spPr>
          <a:xfrm>
            <a:off x="2891559" y="752501"/>
            <a:ext cx="99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Image acquisition</a:t>
            </a:r>
          </a:p>
        </p:txBody>
      </p:sp>
      <p:sp>
        <p:nvSpPr>
          <p:cNvPr id="94" name="ZoneTexte 93"/>
          <p:cNvSpPr txBox="1"/>
          <p:nvPr/>
        </p:nvSpPr>
        <p:spPr>
          <a:xfrm rot="16200000">
            <a:off x="2019780" y="2367288"/>
            <a:ext cx="1301161" cy="507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2. CLASSIFICATION</a:t>
            </a:r>
          </a:p>
          <a:p>
            <a:pPr algn="ctr"/>
            <a:r>
              <a:rPr lang="en-US" sz="825" dirty="0"/>
              <a:t>Segmentation using model </a:t>
            </a:r>
            <a:r>
              <a:rPr lang="en-US" sz="825" dirty="0" err="1"/>
              <a:t>correspondance</a:t>
            </a:r>
            <a:endParaRPr lang="en-US" sz="825" dirty="0"/>
          </a:p>
        </p:txBody>
      </p:sp>
      <p:cxnSp>
        <p:nvCxnSpPr>
          <p:cNvPr id="46" name="Connecteur droit 45"/>
          <p:cNvCxnSpPr/>
          <p:nvPr/>
        </p:nvCxnSpPr>
        <p:spPr>
          <a:xfrm flipV="1">
            <a:off x="3922297" y="2652487"/>
            <a:ext cx="439922" cy="1313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cteur droit 97"/>
          <p:cNvCxnSpPr/>
          <p:nvPr/>
        </p:nvCxnSpPr>
        <p:spPr>
          <a:xfrm flipV="1">
            <a:off x="3881672" y="2655363"/>
            <a:ext cx="480549" cy="9933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eur droit 98"/>
          <p:cNvCxnSpPr/>
          <p:nvPr/>
        </p:nvCxnSpPr>
        <p:spPr>
          <a:xfrm flipV="1">
            <a:off x="3931071" y="2657339"/>
            <a:ext cx="425070" cy="16106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V="1">
            <a:off x="3948190" y="2650513"/>
            <a:ext cx="414030" cy="3211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104"/>
          <p:cNvCxnSpPr/>
          <p:nvPr/>
        </p:nvCxnSpPr>
        <p:spPr>
          <a:xfrm flipV="1">
            <a:off x="4362221" y="2603880"/>
            <a:ext cx="661439" cy="4997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cxnSpLocks/>
          </p:cNvCxnSpPr>
          <p:nvPr/>
        </p:nvCxnSpPr>
        <p:spPr>
          <a:xfrm flipV="1">
            <a:off x="4138313" y="2951824"/>
            <a:ext cx="186772" cy="128847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eur droit 119"/>
          <p:cNvCxnSpPr>
            <a:cxnSpLocks/>
          </p:cNvCxnSpPr>
          <p:nvPr/>
        </p:nvCxnSpPr>
        <p:spPr>
          <a:xfrm>
            <a:off x="4134489" y="2858565"/>
            <a:ext cx="190596" cy="91509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cxnSpLocks/>
          </p:cNvCxnSpPr>
          <p:nvPr/>
        </p:nvCxnSpPr>
        <p:spPr>
          <a:xfrm flipV="1">
            <a:off x="4143288" y="2951472"/>
            <a:ext cx="188189" cy="193630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cxnSpLocks/>
          </p:cNvCxnSpPr>
          <p:nvPr/>
        </p:nvCxnSpPr>
        <p:spPr>
          <a:xfrm>
            <a:off x="4113194" y="2895021"/>
            <a:ext cx="217339" cy="57824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Connecteur droit 127"/>
          <p:cNvCxnSpPr/>
          <p:nvPr/>
        </p:nvCxnSpPr>
        <p:spPr>
          <a:xfrm flipV="1">
            <a:off x="4325085" y="2950741"/>
            <a:ext cx="675874" cy="1400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ZoneTexte 141"/>
          <p:cNvSpPr txBox="1"/>
          <p:nvPr/>
        </p:nvSpPr>
        <p:spPr>
          <a:xfrm>
            <a:off x="2970634" y="1977251"/>
            <a:ext cx="1171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Manual classification of a subset of representative pixels</a:t>
            </a:r>
          </a:p>
        </p:txBody>
      </p:sp>
      <p:sp>
        <p:nvSpPr>
          <p:cNvPr id="160" name="ZoneTexte 159"/>
          <p:cNvSpPr txBox="1"/>
          <p:nvPr/>
        </p:nvSpPr>
        <p:spPr>
          <a:xfrm>
            <a:off x="4436016" y="1977250"/>
            <a:ext cx="128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Extraction of pixel </a:t>
            </a:r>
            <a:r>
              <a:rPr lang="en-US" sz="900" dirty="0" err="1"/>
              <a:t>colour</a:t>
            </a:r>
            <a:r>
              <a:rPr lang="en-US" sz="900" dirty="0"/>
              <a:t> values</a:t>
            </a:r>
          </a:p>
        </p:txBody>
      </p:sp>
      <p:pic>
        <p:nvPicPr>
          <p:cNvPr id="161" name="Image 1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9478" y="2297377"/>
            <a:ext cx="1282425" cy="884545"/>
          </a:xfrm>
          <a:prstGeom prst="rect">
            <a:avLst/>
          </a:prstGeom>
        </p:spPr>
      </p:pic>
      <p:sp>
        <p:nvSpPr>
          <p:cNvPr id="154" name="Rectangle 153"/>
          <p:cNvSpPr/>
          <p:nvPr/>
        </p:nvSpPr>
        <p:spPr>
          <a:xfrm>
            <a:off x="4444600" y="2783788"/>
            <a:ext cx="1277303" cy="406523"/>
          </a:xfrm>
          <a:prstGeom prst="rect">
            <a:avLst/>
          </a:prstGeom>
          <a:noFill/>
          <a:ln w="285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3" name="Rectangle 152"/>
          <p:cNvSpPr/>
          <p:nvPr/>
        </p:nvSpPr>
        <p:spPr>
          <a:xfrm>
            <a:off x="4441367" y="2383899"/>
            <a:ext cx="1280535" cy="3840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2" name="ZoneTexte 161"/>
          <p:cNvSpPr txBox="1"/>
          <p:nvPr/>
        </p:nvSpPr>
        <p:spPr>
          <a:xfrm>
            <a:off x="6715804" y="2399250"/>
            <a:ext cx="53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Crop cover</a:t>
            </a:r>
          </a:p>
        </p:txBody>
      </p:sp>
      <p:sp>
        <p:nvSpPr>
          <p:cNvPr id="163" name="ZoneTexte 162"/>
          <p:cNvSpPr txBox="1"/>
          <p:nvPr/>
        </p:nvSpPr>
        <p:spPr>
          <a:xfrm>
            <a:off x="6703436" y="2807212"/>
            <a:ext cx="53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Back-ground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023066" y="2370384"/>
            <a:ext cx="1182590" cy="81992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5" name="Connecteur droit avec flèche 164">
            <a:extLst>
              <a:ext uri="{FF2B5EF4-FFF2-40B4-BE49-F238E27FC236}">
                <a16:creationId xmlns:a16="http://schemas.microsoft.com/office/drawing/2014/main" id="{E51AE2A0-087D-4610-B395-CCE2719A6295}"/>
              </a:ext>
            </a:extLst>
          </p:cNvPr>
          <p:cNvCxnSpPr>
            <a:endCxn id="164" idx="1"/>
          </p:cNvCxnSpPr>
          <p:nvPr/>
        </p:nvCxnSpPr>
        <p:spPr>
          <a:xfrm>
            <a:off x="5730700" y="2779260"/>
            <a:ext cx="292366" cy="108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2874627" y="3313791"/>
            <a:ext cx="4536506" cy="1301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69" name="ZoneTexte 168"/>
          <p:cNvSpPr txBox="1"/>
          <p:nvPr/>
        </p:nvSpPr>
        <p:spPr>
          <a:xfrm rot="16200000">
            <a:off x="2019780" y="3710535"/>
            <a:ext cx="1301161" cy="5078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3. SEGMENTATION </a:t>
            </a:r>
          </a:p>
          <a:p>
            <a:pPr algn="ctr"/>
            <a:r>
              <a:rPr lang="en-US" sz="825" dirty="0"/>
              <a:t>Correspondence model</a:t>
            </a:r>
          </a:p>
          <a:p>
            <a:pPr algn="ctr"/>
            <a:endParaRPr lang="en-US" sz="825" dirty="0"/>
          </a:p>
        </p:txBody>
      </p:sp>
      <p:sp>
        <p:nvSpPr>
          <p:cNvPr id="171" name="ZoneTexte 170"/>
          <p:cNvSpPr txBox="1"/>
          <p:nvPr/>
        </p:nvSpPr>
        <p:spPr>
          <a:xfrm>
            <a:off x="2911851" y="3396203"/>
            <a:ext cx="109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Time series of pretreated images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2874627" y="4648855"/>
            <a:ext cx="4536506" cy="13788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8" name="ZoneTexte 187"/>
          <p:cNvSpPr txBox="1"/>
          <p:nvPr/>
        </p:nvSpPr>
        <p:spPr>
          <a:xfrm rot="16200000">
            <a:off x="1980977" y="5084401"/>
            <a:ext cx="1378766" cy="5078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4. INTERPRETATION </a:t>
            </a:r>
          </a:p>
          <a:p>
            <a:pPr algn="ctr"/>
            <a:r>
              <a:rPr lang="en-US" sz="825" dirty="0"/>
              <a:t>Ground cover dynamic </a:t>
            </a:r>
          </a:p>
          <a:p>
            <a:pPr algn="ctr"/>
            <a:endParaRPr lang="en-US" sz="825" dirty="0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492E2BF3-17C7-43D5-B092-7FC098CF75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4751" y="3751735"/>
            <a:ext cx="988603" cy="810000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6670DF8E-01BE-4E40-A0EE-E33DE49DB4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4668" y="3744248"/>
            <a:ext cx="1052467" cy="81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6F1A0B1-17FF-4045-A408-0C2A687E0F3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9954" y="3751736"/>
            <a:ext cx="1157143" cy="80999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569F9F4-8199-4D3C-9BF3-D429A756E84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4137" y="4982856"/>
            <a:ext cx="1370949" cy="959663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AC5A6145-694D-45F5-A69C-8D0AA21D7E8A}"/>
              </a:ext>
            </a:extLst>
          </p:cNvPr>
          <p:cNvSpPr txBox="1"/>
          <p:nvPr/>
        </p:nvSpPr>
        <p:spPr>
          <a:xfrm>
            <a:off x="4144085" y="3386631"/>
            <a:ext cx="156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Ground cover prediction (%) using random forest </a:t>
            </a:r>
            <a:endParaRPr lang="en-US" sz="900" i="1" dirty="0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E246A702-BB2C-40A0-9039-6B72A360727A}"/>
              </a:ext>
            </a:extLst>
          </p:cNvPr>
          <p:cNvSpPr txBox="1"/>
          <p:nvPr/>
        </p:nvSpPr>
        <p:spPr>
          <a:xfrm>
            <a:off x="5813436" y="3393541"/>
            <a:ext cx="127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Ground cover longitudinal estimation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73626" y="3791041"/>
            <a:ext cx="302061" cy="173124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US" sz="675" b="1" dirty="0">
                <a:solidFill>
                  <a:srgbClr val="FF0000"/>
                </a:solidFill>
                <a:latin typeface="Arial"/>
                <a:cs typeface="Arial"/>
              </a:rPr>
              <a:t>0%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51AE2A0-087D-4610-B395-CCE2719A6295}"/>
              </a:ext>
            </a:extLst>
          </p:cNvPr>
          <p:cNvCxnSpPr/>
          <p:nvPr/>
        </p:nvCxnSpPr>
        <p:spPr>
          <a:xfrm>
            <a:off x="4109783" y="4083484"/>
            <a:ext cx="26002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E51AE2A0-087D-4610-B395-CCE2719A6295}"/>
              </a:ext>
            </a:extLst>
          </p:cNvPr>
          <p:cNvCxnSpPr/>
          <p:nvPr/>
        </p:nvCxnSpPr>
        <p:spPr>
          <a:xfrm>
            <a:off x="5639875" y="4029478"/>
            <a:ext cx="26002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E51AE2A0-087D-4610-B395-CCE2719A6295}"/>
              </a:ext>
            </a:extLst>
          </p:cNvPr>
          <p:cNvCxnSpPr/>
          <p:nvPr/>
        </p:nvCxnSpPr>
        <p:spPr>
          <a:xfrm flipV="1">
            <a:off x="5049391" y="1511459"/>
            <a:ext cx="152447" cy="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4356936" y="5360986"/>
            <a:ext cx="29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90" name="ZoneTexte 89"/>
          <p:cNvSpPr txBox="1"/>
          <p:nvPr/>
        </p:nvSpPr>
        <p:spPr>
          <a:xfrm>
            <a:off x="5807950" y="5360986"/>
            <a:ext cx="29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909446" y="4642428"/>
            <a:ext cx="132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Speed and maximum ground cover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4354945" y="4663539"/>
            <a:ext cx="166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Growth cycle and plateau of maximum cover durations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502" t="-7206" r="28909"/>
          <a:stretch/>
        </p:blipFill>
        <p:spPr>
          <a:xfrm>
            <a:off x="3084185" y="4995104"/>
            <a:ext cx="816557" cy="189087"/>
          </a:xfrm>
          <a:prstGeom prst="rect">
            <a:avLst/>
          </a:prstGeom>
        </p:spPr>
      </p:pic>
      <p:sp>
        <p:nvSpPr>
          <p:cNvPr id="92" name="ZoneTexte 91"/>
          <p:cNvSpPr txBox="1"/>
          <p:nvPr/>
        </p:nvSpPr>
        <p:spPr>
          <a:xfrm>
            <a:off x="6039757" y="4641442"/>
            <a:ext cx="112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Senescence duration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A3E3D9D6-AB71-4655-ACC6-38B813420EE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r="4084"/>
          <a:stretch/>
        </p:blipFill>
        <p:spPr>
          <a:xfrm>
            <a:off x="6000197" y="4988678"/>
            <a:ext cx="1251946" cy="953843"/>
          </a:xfrm>
          <a:prstGeom prst="rect">
            <a:avLst/>
          </a:prstGeom>
        </p:spPr>
      </p:pic>
      <p:cxnSp>
        <p:nvCxnSpPr>
          <p:cNvPr id="13" name="Connecteur droit avec flèche 12"/>
          <p:cNvCxnSpPr/>
          <p:nvPr/>
        </p:nvCxnSpPr>
        <p:spPr>
          <a:xfrm>
            <a:off x="6439024" y="5757670"/>
            <a:ext cx="700764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Image 99">
            <a:extLst>
              <a:ext uri="{FF2B5EF4-FFF2-40B4-BE49-F238E27FC236}">
                <a16:creationId xmlns:a16="http://schemas.microsoft.com/office/drawing/2014/main" id="{F064EE4C-4267-4103-A4A8-08F42266615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 r="3926"/>
          <a:stretch/>
        </p:blipFill>
        <p:spPr>
          <a:xfrm>
            <a:off x="4548814" y="4995103"/>
            <a:ext cx="1247292" cy="947416"/>
          </a:xfrm>
          <a:prstGeom prst="rect">
            <a:avLst/>
          </a:prstGeom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0D64A440-5AEE-4C29-95AE-88699C543C49}"/>
              </a:ext>
            </a:extLst>
          </p:cNvPr>
          <p:cNvSpPr/>
          <p:nvPr/>
        </p:nvSpPr>
        <p:spPr>
          <a:xfrm>
            <a:off x="1712497" y="627100"/>
            <a:ext cx="591591" cy="5400599"/>
          </a:xfrm>
          <a:prstGeom prst="downArrow">
            <a:avLst/>
          </a:prstGeom>
          <a:solidFill>
            <a:srgbClr val="7030A0">
              <a:alpha val="63922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YAM-GROP PIPELINE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07597C-6692-4053-B727-B90F8530F7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54" y="1340192"/>
            <a:ext cx="1231503" cy="8909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B136692-FBDB-4960-9477-8A7F468AEAF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3" t="24932" r="17908" b="28939"/>
          <a:stretch/>
        </p:blipFill>
        <p:spPr>
          <a:xfrm>
            <a:off x="7491202" y="627100"/>
            <a:ext cx="1241214" cy="7021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B105F31-DC21-4B8F-B0BB-BCFE9B8745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993" y="2378533"/>
            <a:ext cx="1260442" cy="70213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D414811-17DF-4AAF-9012-05F0FAA3A8F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7" r="34106"/>
          <a:stretch/>
        </p:blipFill>
        <p:spPr>
          <a:xfrm>
            <a:off x="7454796" y="3503913"/>
            <a:ext cx="1341808" cy="1145806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DBFEB5E1-C6CF-4049-B843-683413E56B8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6" t="49663"/>
          <a:stretch/>
        </p:blipFill>
        <p:spPr>
          <a:xfrm>
            <a:off x="7536161" y="3139633"/>
            <a:ext cx="1260443" cy="49399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BF7738C-0C38-4725-9310-EE89F862E38D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5439" r="6578" b="9037"/>
          <a:stretch/>
        </p:blipFill>
        <p:spPr>
          <a:xfrm>
            <a:off x="7489993" y="4781504"/>
            <a:ext cx="1260444" cy="11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8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1143000" y="288118"/>
            <a:ext cx="9960864" cy="656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97322"/>
            <a:ext cx="9550400" cy="2536156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1254760" y="3833478"/>
            <a:ext cx="9550400" cy="436880"/>
          </a:xfrm>
          <a:prstGeom prst="rightArrow">
            <a:avLst>
              <a:gd name="adj1" fmla="val 50000"/>
              <a:gd name="adj2" fmla="val 15232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Cycle de </a:t>
            </a:r>
            <a:r>
              <a:rPr lang="en-US" dirty="0" err="1"/>
              <a:t>l’igname</a:t>
            </a:r>
            <a:endParaRPr lang="en-US" dirty="0"/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1821816" y="4152325"/>
            <a:ext cx="4762" cy="1974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166496" y="6127309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Plantation</a:t>
            </a:r>
          </a:p>
        </p:txBody>
      </p:sp>
      <p:cxnSp>
        <p:nvCxnSpPr>
          <p:cNvPr id="10" name="Connecteur droit 9"/>
          <p:cNvCxnSpPr>
            <a:endCxn id="11" idx="0"/>
          </p:cNvCxnSpPr>
          <p:nvPr/>
        </p:nvCxnSpPr>
        <p:spPr>
          <a:xfrm>
            <a:off x="2890520" y="4152325"/>
            <a:ext cx="0" cy="1433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235200" y="5586046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1ère </a:t>
            </a:r>
            <a:r>
              <a:rPr lang="en-US" dirty="0" err="1"/>
              <a:t>émergence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836737" y="4343597"/>
            <a:ext cx="1036320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954847" y="4301962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Latence</a:t>
            </a:r>
            <a:endParaRPr lang="en-US" sz="1600" dirty="0">
              <a:solidFill>
                <a:srgbClr val="7030A0"/>
              </a:solidFill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3937000" y="4135120"/>
            <a:ext cx="10160" cy="185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281680" y="6046469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50% </a:t>
            </a:r>
            <a:r>
              <a:rPr lang="en-US" dirty="0" err="1"/>
              <a:t>émergence</a:t>
            </a:r>
            <a:endParaRPr lang="en-US" dirty="0"/>
          </a:p>
        </p:txBody>
      </p:sp>
      <p:cxnSp>
        <p:nvCxnSpPr>
          <p:cNvPr id="18" name="Connecteur droit 17"/>
          <p:cNvCxnSpPr>
            <a:endCxn id="19" idx="0"/>
          </p:cNvCxnSpPr>
          <p:nvPr/>
        </p:nvCxnSpPr>
        <p:spPr>
          <a:xfrm flipH="1">
            <a:off x="5177793" y="4314886"/>
            <a:ext cx="3" cy="88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22472" y="5200291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100% </a:t>
            </a:r>
            <a:r>
              <a:rPr lang="en-US" dirty="0" err="1"/>
              <a:t>émergence</a:t>
            </a:r>
            <a:endParaRPr lang="en-US" dirty="0"/>
          </a:p>
        </p:txBody>
      </p:sp>
      <p:sp>
        <p:nvSpPr>
          <p:cNvPr id="23" name="Accolade ouvrante 22"/>
          <p:cNvSpPr/>
          <p:nvPr/>
        </p:nvSpPr>
        <p:spPr>
          <a:xfrm rot="5400000">
            <a:off x="3553632" y="-1226648"/>
            <a:ext cx="431457" cy="4378960"/>
          </a:xfrm>
          <a:prstGeom prst="leftBrace">
            <a:avLst>
              <a:gd name="adj1" fmla="val 5884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2491740" y="288118"/>
            <a:ext cx="289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Vigueur</a:t>
            </a:r>
            <a:r>
              <a:rPr lang="en-US" dirty="0"/>
              <a:t> </a:t>
            </a:r>
            <a:r>
              <a:rPr lang="en-US" dirty="0" err="1"/>
              <a:t>d’émergence</a:t>
            </a:r>
            <a:endParaRPr lang="en-US" dirty="0"/>
          </a:p>
        </p:txBody>
      </p:sp>
      <p:sp>
        <p:nvSpPr>
          <p:cNvPr id="25" name="Accolade ouvrante 24"/>
          <p:cNvSpPr/>
          <p:nvPr/>
        </p:nvSpPr>
        <p:spPr>
          <a:xfrm rot="5400000">
            <a:off x="6691162" y="-2041361"/>
            <a:ext cx="455601" cy="6898643"/>
          </a:xfrm>
          <a:prstGeom prst="leftBrace">
            <a:avLst>
              <a:gd name="adj1" fmla="val 5884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/>
          <p:cNvSpPr txBox="1"/>
          <p:nvPr/>
        </p:nvSpPr>
        <p:spPr>
          <a:xfrm>
            <a:off x="5501640" y="739695"/>
            <a:ext cx="391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Dynamique</a:t>
            </a:r>
            <a:r>
              <a:rPr lang="en-US" dirty="0"/>
              <a:t> de </a:t>
            </a:r>
            <a:r>
              <a:rPr lang="en-US" dirty="0" err="1"/>
              <a:t>recouvrement</a:t>
            </a:r>
            <a:endParaRPr lang="en-US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2890520" y="4340847"/>
            <a:ext cx="4439920" cy="61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8387080" y="4140336"/>
            <a:ext cx="10160" cy="185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7731760" y="6051685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Initiation </a:t>
            </a:r>
            <a:r>
              <a:rPr lang="en-US" dirty="0" err="1"/>
              <a:t>sénescence</a:t>
            </a:r>
            <a:endParaRPr lang="en-US" dirty="0"/>
          </a:p>
        </p:txBody>
      </p:sp>
      <p:sp>
        <p:nvSpPr>
          <p:cNvPr id="33" name="ZoneTexte 32"/>
          <p:cNvSpPr txBox="1"/>
          <p:nvPr/>
        </p:nvSpPr>
        <p:spPr>
          <a:xfrm>
            <a:off x="5177795" y="4273824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Croissance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34" name="Connecteur droit 33"/>
          <p:cNvCxnSpPr/>
          <p:nvPr/>
        </p:nvCxnSpPr>
        <p:spPr>
          <a:xfrm>
            <a:off x="7330440" y="4135120"/>
            <a:ext cx="0" cy="1183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6604000" y="5415281"/>
            <a:ext cx="145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Maximum de </a:t>
            </a:r>
            <a:r>
              <a:rPr lang="en-US" dirty="0" err="1"/>
              <a:t>croissance</a:t>
            </a:r>
            <a:endParaRPr lang="en-US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018791" y="4489158"/>
            <a:ext cx="2066289" cy="53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3454400" y="4440673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EM5_95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  <p:cxnSp>
        <p:nvCxnSpPr>
          <p:cNvPr id="43" name="Connecteur droit 42"/>
          <p:cNvCxnSpPr/>
          <p:nvPr/>
        </p:nvCxnSpPr>
        <p:spPr>
          <a:xfrm>
            <a:off x="10585450" y="4089001"/>
            <a:ext cx="16512" cy="203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9728200" y="609673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Germination</a:t>
            </a:r>
          </a:p>
        </p:txBody>
      </p:sp>
      <p:cxnSp>
        <p:nvCxnSpPr>
          <p:cNvPr id="45" name="Connecteur droit 44"/>
          <p:cNvCxnSpPr>
            <a:endCxn id="46" idx="0"/>
          </p:cNvCxnSpPr>
          <p:nvPr/>
        </p:nvCxnSpPr>
        <p:spPr>
          <a:xfrm>
            <a:off x="9494521" y="4134383"/>
            <a:ext cx="0" cy="1288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8839201" y="5422394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100% </a:t>
            </a:r>
            <a:r>
              <a:rPr lang="en-US" dirty="0" err="1"/>
              <a:t>sénescence</a:t>
            </a:r>
            <a:endParaRPr lang="en-US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8394701" y="4335439"/>
            <a:ext cx="1099821" cy="8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8369300" y="4345008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Senescence</a:t>
            </a:r>
          </a:p>
        </p:txBody>
      </p:sp>
      <p:cxnSp>
        <p:nvCxnSpPr>
          <p:cNvPr id="51" name="Connecteur droit avec flèche 50"/>
          <p:cNvCxnSpPr/>
          <p:nvPr/>
        </p:nvCxnSpPr>
        <p:spPr>
          <a:xfrm flipV="1">
            <a:off x="9479280" y="4328883"/>
            <a:ext cx="1099821" cy="8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9453879" y="4338452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7030A0"/>
                </a:solidFill>
              </a:rPr>
              <a:t>Dormance</a:t>
            </a:r>
            <a:endParaRPr lang="en-US" sz="1600" dirty="0">
              <a:solidFill>
                <a:srgbClr val="7030A0"/>
              </a:solidFill>
            </a:endParaRPr>
          </a:p>
        </p:txBody>
      </p:sp>
      <p:cxnSp>
        <p:nvCxnSpPr>
          <p:cNvPr id="53" name="Connecteur droit 52"/>
          <p:cNvCxnSpPr>
            <a:endCxn id="54" idx="0"/>
          </p:cNvCxnSpPr>
          <p:nvPr/>
        </p:nvCxnSpPr>
        <p:spPr>
          <a:xfrm>
            <a:off x="6216652" y="4162485"/>
            <a:ext cx="19687" cy="1746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5458464" y="5909212"/>
            <a:ext cx="155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50% </a:t>
            </a:r>
            <a:r>
              <a:rPr lang="en-US" dirty="0" err="1"/>
              <a:t>recouvrement</a:t>
            </a:r>
            <a:endParaRPr lang="en-US" dirty="0"/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2890521" y="5089051"/>
            <a:ext cx="6604001" cy="142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584509" y="5039183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Cycle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821817" y="5287564"/>
            <a:ext cx="2151381" cy="57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2760741" y="5247491"/>
            <a:ext cx="84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EM50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  <p:cxnSp>
        <p:nvCxnSpPr>
          <p:cNvPr id="70" name="Connecteur droit avec flèche 69"/>
          <p:cNvCxnSpPr/>
          <p:nvPr/>
        </p:nvCxnSpPr>
        <p:spPr>
          <a:xfrm>
            <a:off x="2903855" y="4799541"/>
            <a:ext cx="3315652" cy="1268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7333619" y="4340791"/>
            <a:ext cx="1058540" cy="133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7249795" y="4324630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Plateau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4116448" y="4732911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Rec50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48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684D79-4C90-4562-866D-853E8EF00AF9}"/>
              </a:ext>
            </a:extLst>
          </p:cNvPr>
          <p:cNvSpPr/>
          <p:nvPr/>
        </p:nvSpPr>
        <p:spPr>
          <a:xfrm>
            <a:off x="1088136" y="159984"/>
            <a:ext cx="10103104" cy="6698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1143000" y="288118"/>
            <a:ext cx="9960864" cy="656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97322"/>
            <a:ext cx="9550400" cy="2536156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1254760" y="3833478"/>
            <a:ext cx="9550400" cy="436880"/>
          </a:xfrm>
          <a:prstGeom prst="rightArrow">
            <a:avLst>
              <a:gd name="adj1" fmla="val 50000"/>
              <a:gd name="adj2" fmla="val 15232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 cycle</a:t>
            </a:r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1821816" y="4152325"/>
            <a:ext cx="4762" cy="1974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166496" y="6127309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Plantation</a:t>
            </a:r>
          </a:p>
        </p:txBody>
      </p:sp>
      <p:cxnSp>
        <p:nvCxnSpPr>
          <p:cNvPr id="10" name="Connecteur droit 9"/>
          <p:cNvCxnSpPr>
            <a:endCxn id="11" idx="0"/>
          </p:cNvCxnSpPr>
          <p:nvPr/>
        </p:nvCxnSpPr>
        <p:spPr>
          <a:xfrm>
            <a:off x="2890520" y="4152325"/>
            <a:ext cx="0" cy="1433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235200" y="5586046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1st emergence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836737" y="4343597"/>
            <a:ext cx="1036320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954847" y="4301962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Latency</a:t>
            </a:r>
          </a:p>
        </p:txBody>
      </p:sp>
      <p:cxnSp>
        <p:nvCxnSpPr>
          <p:cNvPr id="15" name="Connecteur droit 14"/>
          <p:cNvCxnSpPr/>
          <p:nvPr/>
        </p:nvCxnSpPr>
        <p:spPr>
          <a:xfrm>
            <a:off x="3937000" y="4135120"/>
            <a:ext cx="10160" cy="185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281680" y="6046469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50% emergence</a:t>
            </a:r>
          </a:p>
        </p:txBody>
      </p:sp>
      <p:cxnSp>
        <p:nvCxnSpPr>
          <p:cNvPr id="18" name="Connecteur droit 17"/>
          <p:cNvCxnSpPr>
            <a:endCxn id="19" idx="0"/>
          </p:cNvCxnSpPr>
          <p:nvPr/>
        </p:nvCxnSpPr>
        <p:spPr>
          <a:xfrm flipH="1">
            <a:off x="5177793" y="4314886"/>
            <a:ext cx="3" cy="88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22472" y="5200291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100% emergence</a:t>
            </a:r>
          </a:p>
        </p:txBody>
      </p:sp>
      <p:sp>
        <p:nvSpPr>
          <p:cNvPr id="23" name="Accolade ouvrante 22"/>
          <p:cNvSpPr/>
          <p:nvPr/>
        </p:nvSpPr>
        <p:spPr>
          <a:xfrm rot="5400000">
            <a:off x="3553632" y="-1226648"/>
            <a:ext cx="431457" cy="4378960"/>
          </a:xfrm>
          <a:prstGeom prst="leftBrace">
            <a:avLst>
              <a:gd name="adj1" fmla="val 5884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2491740" y="288118"/>
            <a:ext cx="289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Emergence vigor</a:t>
            </a:r>
          </a:p>
        </p:txBody>
      </p:sp>
      <p:sp>
        <p:nvSpPr>
          <p:cNvPr id="25" name="Accolade ouvrante 24"/>
          <p:cNvSpPr/>
          <p:nvPr/>
        </p:nvSpPr>
        <p:spPr>
          <a:xfrm rot="5400000">
            <a:off x="6691162" y="-2041361"/>
            <a:ext cx="455601" cy="6898643"/>
          </a:xfrm>
          <a:prstGeom prst="leftBrace">
            <a:avLst>
              <a:gd name="adj1" fmla="val 5884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/>
          <p:cNvSpPr txBox="1"/>
          <p:nvPr/>
        </p:nvSpPr>
        <p:spPr>
          <a:xfrm>
            <a:off x="5501640" y="739695"/>
            <a:ext cx="391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 cover dynamic</a:t>
            </a:r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2890520" y="4340847"/>
            <a:ext cx="4439920" cy="61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8387080" y="4140336"/>
            <a:ext cx="10160" cy="185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7731760" y="6051685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Senescence onset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5177795" y="4273824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Growth</a:t>
            </a:r>
          </a:p>
        </p:txBody>
      </p:sp>
      <p:cxnSp>
        <p:nvCxnSpPr>
          <p:cNvPr id="34" name="Connecteur droit 33"/>
          <p:cNvCxnSpPr/>
          <p:nvPr/>
        </p:nvCxnSpPr>
        <p:spPr>
          <a:xfrm>
            <a:off x="7330440" y="4135120"/>
            <a:ext cx="0" cy="1183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6604000" y="5415281"/>
            <a:ext cx="145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Maximum growth</a:t>
            </a: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018791" y="4489158"/>
            <a:ext cx="2066289" cy="53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3454400" y="4440673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EM5_95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  <p:cxnSp>
        <p:nvCxnSpPr>
          <p:cNvPr id="43" name="Connecteur droit 42"/>
          <p:cNvCxnSpPr/>
          <p:nvPr/>
        </p:nvCxnSpPr>
        <p:spPr>
          <a:xfrm>
            <a:off x="10585450" y="4089001"/>
            <a:ext cx="16512" cy="203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9728200" y="609673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Germination</a:t>
            </a:r>
          </a:p>
        </p:txBody>
      </p:sp>
      <p:cxnSp>
        <p:nvCxnSpPr>
          <p:cNvPr id="45" name="Connecteur droit 44"/>
          <p:cNvCxnSpPr>
            <a:endCxn id="46" idx="0"/>
          </p:cNvCxnSpPr>
          <p:nvPr/>
        </p:nvCxnSpPr>
        <p:spPr>
          <a:xfrm>
            <a:off x="9494521" y="4134383"/>
            <a:ext cx="0" cy="1288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8839201" y="5422394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100% senescence</a:t>
            </a:r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8394701" y="4335439"/>
            <a:ext cx="1099821" cy="8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8369300" y="4345008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Senescence</a:t>
            </a:r>
          </a:p>
        </p:txBody>
      </p:sp>
      <p:cxnSp>
        <p:nvCxnSpPr>
          <p:cNvPr id="51" name="Connecteur droit avec flèche 50"/>
          <p:cNvCxnSpPr/>
          <p:nvPr/>
        </p:nvCxnSpPr>
        <p:spPr>
          <a:xfrm flipV="1">
            <a:off x="9479280" y="4328883"/>
            <a:ext cx="1099821" cy="8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9453879" y="4338452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Dormancy</a:t>
            </a:r>
          </a:p>
        </p:txBody>
      </p:sp>
      <p:cxnSp>
        <p:nvCxnSpPr>
          <p:cNvPr id="53" name="Connecteur droit 52"/>
          <p:cNvCxnSpPr>
            <a:endCxn id="54" idx="0"/>
          </p:cNvCxnSpPr>
          <p:nvPr/>
        </p:nvCxnSpPr>
        <p:spPr>
          <a:xfrm>
            <a:off x="6216652" y="4162485"/>
            <a:ext cx="19687" cy="1746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5458464" y="5909212"/>
            <a:ext cx="1555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50% of maximum ground cover</a:t>
            </a:r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2890521" y="5089051"/>
            <a:ext cx="6604001" cy="142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584509" y="5039183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Crop cycle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821817" y="5287564"/>
            <a:ext cx="2151381" cy="57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2760741" y="5247491"/>
            <a:ext cx="84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EM50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  <p:cxnSp>
        <p:nvCxnSpPr>
          <p:cNvPr id="70" name="Connecteur droit avec flèche 69"/>
          <p:cNvCxnSpPr/>
          <p:nvPr/>
        </p:nvCxnSpPr>
        <p:spPr>
          <a:xfrm>
            <a:off x="2903855" y="4799541"/>
            <a:ext cx="3315652" cy="1268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7333619" y="4340791"/>
            <a:ext cx="1058540" cy="133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7249795" y="4324630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Plateau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4116448" y="4732911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Rec50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3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3A867F-AB7D-4F05-886F-36AB5088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8C66F1EC-F278-43C2-B88C-EA33C3CA264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702729"/>
            <a:ext cx="8583424" cy="4087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32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69D80-FE5B-4A0E-9FF6-63498342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83F373-466E-4B2D-96A5-595A6FDAB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9A1C6A-3A0A-40E6-B897-41D0D80E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26" y="2247984"/>
            <a:ext cx="5856521" cy="43923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C69E061-E061-48AE-997F-AF74F7AA6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6"/>
          <a:stretch/>
        </p:blipFill>
        <p:spPr>
          <a:xfrm>
            <a:off x="819131" y="4506776"/>
            <a:ext cx="2701803" cy="2133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30BD56-C480-498B-9669-F01BE9CA5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29"/>
          <a:stretch/>
        </p:blipFill>
        <p:spPr>
          <a:xfrm>
            <a:off x="827923" y="2247257"/>
            <a:ext cx="2693011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8BA2D8-C1DB-48A3-902C-E2DD6D859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25" y="2247619"/>
            <a:ext cx="5857493" cy="4393119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5CD571D6-75E5-4E61-9697-3ABF97397619}"/>
              </a:ext>
            </a:extLst>
          </p:cNvPr>
          <p:cNvSpPr/>
          <p:nvPr/>
        </p:nvSpPr>
        <p:spPr>
          <a:xfrm>
            <a:off x="1360947" y="2537662"/>
            <a:ext cx="430823" cy="448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46F199C-28F1-412A-9BC5-98CCBFB37355}"/>
              </a:ext>
            </a:extLst>
          </p:cNvPr>
          <p:cNvSpPr/>
          <p:nvPr/>
        </p:nvSpPr>
        <p:spPr>
          <a:xfrm>
            <a:off x="1125752" y="4756281"/>
            <a:ext cx="430823" cy="448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en arc 21">
            <a:extLst>
              <a:ext uri="{FF2B5EF4-FFF2-40B4-BE49-F238E27FC236}">
                <a16:creationId xmlns:a16="http://schemas.microsoft.com/office/drawing/2014/main" id="{C5761580-0C07-42BD-9FF2-7FFE93FEA29C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10800000" flipV="1">
            <a:off x="1125753" y="2762113"/>
            <a:ext cx="235195" cy="2218619"/>
          </a:xfrm>
          <a:prstGeom prst="curvedConnector3">
            <a:avLst>
              <a:gd name="adj1" fmla="val 384111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3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218</Words>
  <Application>Microsoft Office PowerPoint</Application>
  <PresentationFormat>Grand écran</PresentationFormat>
  <Paragraphs>84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Mahugnon Ezékiel HOUNGBO</dc:creator>
  <cp:lastModifiedBy>Denis CORNET</cp:lastModifiedBy>
  <cp:revision>10</cp:revision>
  <dcterms:created xsi:type="dcterms:W3CDTF">2023-10-19T08:53:39Z</dcterms:created>
  <dcterms:modified xsi:type="dcterms:W3CDTF">2024-09-27T07:25:24Z</dcterms:modified>
</cp:coreProperties>
</file>